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ru-RU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+mn-cs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+mn-cs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+mn-cs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675CA-7A4A-43B7-AE5A-F1650FEB5EC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533EC-4369-4F1D-A5A2-B6C7D554E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20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533EC-4369-4F1D-A5A2-B6C7D554E1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5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371D77-798B-4ABA-812F-F7EF300BCA0B}" type="datetimeFigureOut">
              <a:rPr lang="ru-RU"/>
              <a:t>02.02.2022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15595C7-428D-4244-BA12-695DAB9DE54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5E111AA-A019-4B8F-A41D-96F86C0676C7}" type="datetimeFigureOut">
              <a:rPr lang="ru-RU"/>
              <a:t>02.02.2022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DE3D91-79B0-4613-9406-F825854102E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BA55BFE-7BEC-4B0E-939D-0AFADF0BA8C1}" type="datetimeFigureOut">
              <a:rPr lang="ru-RU"/>
              <a:t>02.02.2022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45AE89-D73F-4249-AA7C-2A502CE37F7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12178B-3424-4789-90D4-4C0E79A22883}" type="datetimeFigureOut">
              <a:rPr lang="ru-RU"/>
              <a:t>02.02.2022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2C15D9-06BE-4970-9BC3-49793027780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AED91DB-4D9B-445C-B63D-BAA7B317C4A4}" type="datetimeFigureOut">
              <a:rPr lang="ru-RU"/>
              <a:t>02.02.2022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B23947B-4B4B-434F-A80E-38CF1208B07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2F7C88B-ED11-4433-B3E2-BF3052FAE4AC}" type="datetimeFigureOut">
              <a:rPr lang="ru-RU"/>
              <a:t>02.02.2022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7EF6BE5-493B-420B-AE94-3DA186400C3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11B3F10-4B52-46B2-A20D-EE0C91BAD73F}" type="datetimeFigureOut">
              <a:rPr lang="ru-RU"/>
              <a:t>02.02.2022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36D46A-0AF6-4605-A363-2744505B659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B62C95-BE3A-4B73-A6AB-DBF8582FCBDE}" type="datetimeFigureOut">
              <a:rPr lang="ru-RU"/>
              <a:t>02.02.2022</a:t>
            </a:fld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DB12DAD-BBD0-41C4-9F8D-BF48B69717C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4C6C155-85E4-44B0-AA48-2202E5891061}" type="datetimeFigureOut">
              <a:rPr lang="ru-RU"/>
              <a:t>02.02.2022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624B2-0C68-4143-AC75-FEB7C1EC9EE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6F02C1-BC6B-4EAD-AE74-768870C59BC3}" type="datetimeFigureOut">
              <a:rPr lang="ru-RU"/>
              <a:t>02.02.2022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D0E340E-D3D7-4545-8E6F-FC3A918B816D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ABAD9DD-2EE5-4E6A-B2D7-609539F493D9}" type="datetimeFigureOut">
              <a:rPr lang="ru-RU"/>
              <a:t>02.02.2022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1B6C594-3759-49DB-BB5D-E1190FFE052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/>
              <a:t>02.02.2022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D5E73A-C09B-4FF5-AEE8-8E117F109AB2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 bwMode="auto">
          <a:xfrm>
            <a:off x="2362277" y="3140969"/>
            <a:ext cx="6530204" cy="216982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ctr">
              <a:defRPr/>
            </a:pPr>
            <a:r>
              <a:rPr lang="ru-RU" sz="27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ПРЕЗЕНТАЦИЯ </a:t>
            </a:r>
            <a:endParaRPr dirty="0"/>
          </a:p>
          <a:p>
            <a:pPr algn="ctr">
              <a:defRPr/>
            </a:pPr>
            <a:r>
              <a:rPr lang="ru-RU" sz="27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ЭЛЕКТИВНОЙ ДИСЦИПЛИНЫ</a:t>
            </a:r>
            <a:endParaRPr dirty="0"/>
          </a:p>
          <a:p>
            <a:pPr algn="ctr">
              <a:defRPr/>
            </a:pP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ctr">
              <a:defRPr/>
            </a:pPr>
            <a:r>
              <a:rPr lang="ru-RU" sz="2700" b="1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«Системы управления базами данных в экспертной деятельности»</a:t>
            </a: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</p:txBody>
      </p:sp>
      <p:sp>
        <p:nvSpPr>
          <p:cNvPr id="6" name="Прямоугольник 3"/>
          <p:cNvSpPr/>
          <p:nvPr/>
        </p:nvSpPr>
        <p:spPr bwMode="auto">
          <a:xfrm>
            <a:off x="209006" y="5995851"/>
            <a:ext cx="881742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just">
              <a:defRPr/>
            </a:pPr>
            <a:r>
              <a:rPr lang="ru-RU" sz="20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Кафедра </a:t>
            </a:r>
            <a:r>
              <a:rPr lang="ru-RU" sz="2000" dirty="0" smtClean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информационного права и цифровых технологий</a:t>
            </a: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 bwMode="auto"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ctr">
              <a:defRPr/>
            </a:pPr>
            <a:r>
              <a:rPr lang="ru-RU" sz="400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СПАСИБО ЗА ВНИМАНИЕ!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/>
              <a:t>Цель освоения дисциплины </a:t>
            </a:r>
            <a:endParaRPr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 bwMode="auto">
          <a:xfrm>
            <a:off x="702522" y="2069512"/>
            <a:ext cx="7541886" cy="2583624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dirty="0" smtClean="0"/>
              <a:t>Формирование </a:t>
            </a:r>
            <a:r>
              <a:rPr lang="ru-RU" dirty="0" smtClean="0"/>
              <a:t>у обучающихся знаний, умений, навыков </a:t>
            </a:r>
            <a:r>
              <a:rPr lang="ru-RU" dirty="0" smtClean="0"/>
              <a:t>применения </a:t>
            </a:r>
            <a:r>
              <a:rPr lang="ru-RU" dirty="0"/>
              <a:t>систем управления базами данных в экспертной деятельности в соответствии с требованиями Федерального государственного образовательного стандарта высшего профессионального образования.</a:t>
            </a:r>
            <a:endParaRPr lang="ru-RU" dirty="0" smtClean="0"/>
          </a:p>
        </p:txBody>
      </p:sp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69682" y="45500"/>
            <a:ext cx="952381" cy="66666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732" y="4590972"/>
            <a:ext cx="2410404" cy="17495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/>
              <a:t>Задачи дисциплины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069512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ознакомить </a:t>
            </a:r>
            <a:r>
              <a:rPr lang="ru-RU" dirty="0"/>
              <a:t>с принципами организации информации в </a:t>
            </a:r>
            <a:r>
              <a:rPr lang="ru-RU" dirty="0" smtClean="0"/>
              <a:t>специализированных базах </a:t>
            </a:r>
            <a:r>
              <a:rPr lang="ru-RU" dirty="0"/>
              <a:t>данных;</a:t>
            </a:r>
          </a:p>
          <a:p>
            <a:pPr lvl="0"/>
            <a:r>
              <a:rPr lang="ru-RU" dirty="0" smtClean="0"/>
              <a:t>научить </a:t>
            </a:r>
            <a:r>
              <a:rPr lang="ru-RU" dirty="0"/>
              <a:t>понимать принципы функционирования и применения систем управления базами </a:t>
            </a:r>
            <a:r>
              <a:rPr lang="ru-RU" dirty="0" smtClean="0"/>
              <a:t>данных в экспертной деятельности; </a:t>
            </a:r>
            <a:endParaRPr lang="ru-RU" dirty="0"/>
          </a:p>
          <a:p>
            <a:pPr lvl="0"/>
            <a:r>
              <a:rPr lang="ru-RU" dirty="0"/>
              <a:t>подготовить обучающихся к профессиональной </a:t>
            </a:r>
            <a:r>
              <a:rPr lang="ru-RU" dirty="0" smtClean="0"/>
              <a:t>экспертной деятельности </a:t>
            </a:r>
            <a:r>
              <a:rPr lang="ru-RU" dirty="0"/>
              <a:t>с использованием систем управления базами данных.</a:t>
            </a:r>
          </a:p>
          <a:p>
            <a:pPr lvl="0"/>
            <a:endParaRPr lang="ru-RU"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87378" y="492669"/>
            <a:ext cx="1531921" cy="1265230"/>
          </a:xfrm>
          <a:prstGeom prst="rect">
            <a:avLst/>
          </a:prstGeom>
        </p:spPr>
      </p:pic>
      <p:pic>
        <p:nvPicPr>
          <p:cNvPr id="12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216226" y="159335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6688" y="878207"/>
            <a:ext cx="7886700" cy="9408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/>
              <a:t>Для кого предназначена дисциплина?</a:t>
            </a:r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87249" y="88704"/>
            <a:ext cx="952381" cy="666667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 bwMode="auto">
          <a:xfrm>
            <a:off x="603734" y="1819067"/>
            <a:ext cx="7928706" cy="1537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200" dirty="0" smtClean="0"/>
              <a:t>обучающиеся </a:t>
            </a:r>
            <a:r>
              <a:rPr lang="ru-RU" sz="3200" dirty="0"/>
              <a:t>специальности </a:t>
            </a:r>
            <a:r>
              <a:rPr lang="ru-RU" sz="3200" dirty="0" smtClean="0"/>
              <a:t>40.05.03 </a:t>
            </a:r>
            <a:r>
              <a:rPr lang="ru-RU" sz="3200" dirty="0"/>
              <a:t>Судебная экспертиза</a:t>
            </a:r>
            <a:r>
              <a:rPr lang="ru-RU" sz="3200" dirty="0" smtClean="0"/>
              <a:t>, специализация </a:t>
            </a:r>
            <a:r>
              <a:rPr lang="ru-RU" sz="3200" dirty="0"/>
              <a:t>«Криминалистические экспертизы</a:t>
            </a:r>
            <a:r>
              <a:rPr lang="ru-RU" sz="3200" dirty="0" smtClean="0"/>
              <a:t>».</a:t>
            </a:r>
            <a:endParaRPr lang="en-US" sz="3200" dirty="0" smtClean="0"/>
          </a:p>
          <a:p>
            <a:pPr marL="0" indent="0" algn="just">
              <a:buFont typeface="Arial"/>
              <a:buNone/>
            </a:pPr>
            <a:endParaRPr lang="ru-RU" sz="32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6106" y="3648701"/>
            <a:ext cx="2603961" cy="28669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Базы данных и автоматизированные информационно-поисковые системы, применяемые в судебно-экспертной деятельности.</a:t>
            </a:r>
          </a:p>
          <a:p>
            <a:pPr lvl="0"/>
            <a:r>
              <a:rPr lang="ru-RU" dirty="0"/>
              <a:t>Основные задачи, решаемые с помощью баз данных в судебно-экспертной деятельности. </a:t>
            </a:r>
          </a:p>
          <a:p>
            <a:pPr lvl="0"/>
            <a:r>
              <a:rPr lang="ru-RU" dirty="0"/>
              <a:t>Базы данных смежных областей знаний, используемые в судебно-экспертной деятельности.</a:t>
            </a:r>
          </a:p>
          <a:p>
            <a:pPr lvl="0"/>
            <a:r>
              <a:rPr lang="ru-RU" dirty="0" smtClean="0"/>
              <a:t>Основные средства </a:t>
            </a:r>
            <a:r>
              <a:rPr lang="ru-RU" dirty="0"/>
              <a:t>защиты информации в базах данных.</a:t>
            </a:r>
          </a:p>
          <a:p>
            <a:pPr lvl="0"/>
            <a:endParaRPr lang="ru-RU"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87249" y="88704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5721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Тематический план дисциплины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827584" y="1745035"/>
            <a:ext cx="6886042" cy="2908101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dirty="0"/>
              <a:t>Тема 1. Основные понятия базы данных и систем управления базами </a:t>
            </a:r>
            <a:r>
              <a:rPr lang="ru-RU" dirty="0" smtClean="0"/>
              <a:t>данных.</a:t>
            </a:r>
          </a:p>
          <a:p>
            <a:pPr algn="just">
              <a:defRPr/>
            </a:pPr>
            <a:r>
              <a:rPr lang="ru-RU" dirty="0"/>
              <a:t>Тема 2. Технология создания и применения баз данных в судебно-экспертной </a:t>
            </a:r>
            <a:r>
              <a:rPr lang="ru-RU" dirty="0" smtClean="0"/>
              <a:t>деятельности.</a:t>
            </a:r>
          </a:p>
          <a:p>
            <a:pPr algn="just">
              <a:defRPr/>
            </a:pPr>
            <a:r>
              <a:rPr lang="ru-RU" dirty="0"/>
              <a:t>Тема 3. Средства защиты баз </a:t>
            </a:r>
            <a:r>
              <a:rPr lang="ru-RU" dirty="0" smtClean="0"/>
              <a:t>данных.</a:t>
            </a:r>
            <a:endParaRPr sz="1600" dirty="0"/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948323"/>
            <a:ext cx="2428590" cy="15095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1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539819" y="5231986"/>
            <a:ext cx="1730534" cy="129623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33271" y="998829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 dirty="0"/>
              <a:t>Как будут проходить занятия?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12103" y="1916832"/>
            <a:ext cx="78867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Теоретические </a:t>
            </a:r>
            <a:r>
              <a:rPr lang="ru-RU" dirty="0" smtClean="0"/>
              <a:t>опросы.</a:t>
            </a:r>
            <a:endParaRPr dirty="0"/>
          </a:p>
          <a:p>
            <a:pPr>
              <a:defRPr/>
            </a:pPr>
            <a:r>
              <a:rPr lang="ru-RU" dirty="0" smtClean="0"/>
              <a:t>Работа с информацией </a:t>
            </a:r>
            <a:r>
              <a:rPr lang="ru-RU" dirty="0"/>
              <a:t>из </a:t>
            </a:r>
            <a:r>
              <a:rPr lang="ru-RU" dirty="0" smtClean="0"/>
              <a:t>экспертных информационных систем и баз данных.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Работа с профессиональными экспертными системами и базами данных. </a:t>
            </a:r>
            <a:endParaRPr dirty="0"/>
          </a:p>
          <a:p>
            <a:pPr>
              <a:defRPr/>
            </a:pPr>
            <a:r>
              <a:rPr lang="ru-RU" dirty="0" smtClean="0"/>
              <a:t>Круглые столы.</a:t>
            </a:r>
            <a:endParaRPr dirty="0"/>
          </a:p>
          <a:p>
            <a:pPr>
              <a:defRPr/>
            </a:pPr>
            <a:r>
              <a:rPr lang="ru-RU" dirty="0" smtClean="0"/>
              <a:t>Решение </a:t>
            </a:r>
            <a:r>
              <a:rPr lang="ru-RU" dirty="0" err="1" smtClean="0"/>
              <a:t>практикоориентированных</a:t>
            </a:r>
            <a:r>
              <a:rPr lang="ru-RU" dirty="0" smtClean="0"/>
              <a:t> задач.</a:t>
            </a:r>
            <a:endParaRPr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87249" y="162996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Значение дисциплины для дальнейшего обучения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dirty="0"/>
              <a:t>Основные положения дисциплины могут быть использованы в дальнейшем при изучении </a:t>
            </a:r>
            <a:r>
              <a:rPr lang="ru-RU" dirty="0" smtClean="0"/>
              <a:t>дисциплин</a:t>
            </a:r>
            <a:r>
              <a:rPr lang="ru-RU" dirty="0"/>
              <a:t>:</a:t>
            </a:r>
            <a:endParaRPr dirty="0"/>
          </a:p>
          <a:p>
            <a:pPr lvl="0"/>
            <a:r>
              <a:rPr lang="ru-RU" dirty="0"/>
              <a:t>Компьютерные технологии в экспертной </a:t>
            </a:r>
            <a:r>
              <a:rPr lang="ru-RU" dirty="0" smtClean="0"/>
              <a:t>деятельности.</a:t>
            </a:r>
            <a:endParaRPr lang="ru-RU" dirty="0"/>
          </a:p>
          <a:p>
            <a:pPr lvl="0"/>
            <a:r>
              <a:rPr lang="ru-RU" dirty="0"/>
              <a:t>Технико-криминалистическая экспертиза </a:t>
            </a:r>
            <a:r>
              <a:rPr lang="ru-RU" dirty="0" smtClean="0"/>
              <a:t>документов.</a:t>
            </a:r>
            <a:endParaRPr lang="ru-RU" dirty="0"/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745" y="5328392"/>
            <a:ext cx="1630699" cy="11282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521392" y="1398778"/>
            <a:ext cx="7472812" cy="12682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Значение </a:t>
            </a:r>
            <a:r>
              <a:rPr lang="ru-RU" dirty="0"/>
              <a:t>дисциплины для практической работы юриста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21392" y="2791841"/>
            <a:ext cx="7886700" cy="3653392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dirty="0"/>
              <a:t>Возможность применять </a:t>
            </a:r>
            <a:r>
              <a:rPr lang="ru-RU" dirty="0" smtClean="0"/>
              <a:t>полученные знания </a:t>
            </a:r>
            <a:r>
              <a:rPr lang="ru-RU" dirty="0"/>
              <a:t>в различных сферах </a:t>
            </a:r>
            <a:r>
              <a:rPr lang="ru-RU" dirty="0" smtClean="0"/>
              <a:t>практической деятельности. </a:t>
            </a:r>
            <a:endParaRPr lang="ru-RU" dirty="0"/>
          </a:p>
          <a:p>
            <a:pPr algn="just">
              <a:defRPr/>
            </a:pPr>
            <a:r>
              <a:rPr lang="ru-RU" dirty="0"/>
              <a:t>Возможность применения полученных знаний в практической работе с экспертными системами. </a:t>
            </a:r>
          </a:p>
          <a:p>
            <a:pPr algn="just">
              <a:defRPr/>
            </a:pPr>
            <a:r>
              <a:rPr lang="ru-RU" dirty="0" smtClean="0"/>
              <a:t>Умение </a:t>
            </a:r>
            <a:r>
              <a:rPr lang="ru-RU" dirty="0"/>
              <a:t>работать с различными  </a:t>
            </a:r>
            <a:r>
              <a:rPr lang="ru-RU" dirty="0" smtClean="0"/>
              <a:t>профессиональными экспертными базами данных.</a:t>
            </a:r>
            <a:endParaRPr lang="ru-RU" dirty="0"/>
          </a:p>
          <a:p>
            <a:pPr algn="just">
              <a:defRPr/>
            </a:pPr>
            <a:r>
              <a:rPr lang="ru-RU" dirty="0" smtClean="0"/>
              <a:t>Умение защищать информацию в различных базах данных.</a:t>
            </a:r>
            <a:endParaRPr lang="ru-RU"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87249" y="95920"/>
            <a:ext cx="952381" cy="666667"/>
          </a:xfrm>
          <a:prstGeom prst="rect">
            <a:avLst/>
          </a:prstGeom>
        </p:spPr>
      </p:pic>
      <p:pic>
        <p:nvPicPr>
          <p:cNvPr id="1026" name="Picture 2" descr="https://cf2.ppt-online.org/files2/slide/l/L1JbYvsaKuSZ62DPOr5jqVFodyi0eXHzw4IG3pRT7c/slide-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0" t="54023" r="19283" b="9099"/>
          <a:stretch/>
        </p:blipFill>
        <p:spPr bwMode="auto">
          <a:xfrm>
            <a:off x="5699027" y="396640"/>
            <a:ext cx="3037315" cy="102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4353</TotalTime>
  <Words>302</Words>
  <Application>Microsoft Office PowerPoint</Application>
  <DocSecurity>0</DocSecurity>
  <PresentationFormat>Экран (4:3)</PresentationFormat>
  <Paragraphs>39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Брянцева</cp:lastModifiedBy>
  <cp:revision>162</cp:revision>
  <dcterms:created xsi:type="dcterms:W3CDTF">2020-12-02T14:35:45Z</dcterms:created>
  <dcterms:modified xsi:type="dcterms:W3CDTF">2022-02-02T15:48:15Z</dcterms:modified>
  <dc:identifier/>
  <dc:language/>
  <cp:version/>
</cp:coreProperties>
</file>